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7"/>
  </p:notesMasterIdLst>
  <p:sldIdLst>
    <p:sldId id="513" r:id="rId2"/>
    <p:sldId id="730" r:id="rId3"/>
    <p:sldId id="1070" r:id="rId4"/>
    <p:sldId id="1071" r:id="rId5"/>
    <p:sldId id="1053" r:id="rId6"/>
    <p:sldId id="763" r:id="rId7"/>
    <p:sldId id="1055" r:id="rId8"/>
    <p:sldId id="1056" r:id="rId9"/>
    <p:sldId id="876" r:id="rId10"/>
    <p:sldId id="1058" r:id="rId11"/>
    <p:sldId id="759" r:id="rId12"/>
    <p:sldId id="788" r:id="rId13"/>
    <p:sldId id="790" r:id="rId14"/>
    <p:sldId id="927" r:id="rId15"/>
    <p:sldId id="928" r:id="rId16"/>
    <p:sldId id="929" r:id="rId17"/>
    <p:sldId id="1069" r:id="rId18"/>
    <p:sldId id="1072" r:id="rId19"/>
    <p:sldId id="1073" r:id="rId20"/>
    <p:sldId id="1074" r:id="rId21"/>
    <p:sldId id="886" r:id="rId22"/>
    <p:sldId id="792" r:id="rId23"/>
    <p:sldId id="881" r:id="rId24"/>
    <p:sldId id="930" r:id="rId25"/>
    <p:sldId id="795" r:id="rId26"/>
    <p:sldId id="959" r:id="rId27"/>
    <p:sldId id="1075" r:id="rId28"/>
    <p:sldId id="1067" r:id="rId29"/>
    <p:sldId id="1068" r:id="rId30"/>
    <p:sldId id="957" r:id="rId31"/>
    <p:sldId id="1066" r:id="rId32"/>
    <p:sldId id="1065" r:id="rId33"/>
    <p:sldId id="958" r:id="rId34"/>
    <p:sldId id="874" r:id="rId35"/>
    <p:sldId id="291" r:id="rId36"/>
  </p:sldIdLst>
  <p:sldSz cx="9144000" cy="5143500" type="screen16x9"/>
  <p:notesSz cx="6858000" cy="9144000"/>
  <p:custDataLst>
    <p:tags r:id="rId3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7" autoAdjust="0"/>
    <p:restoredTop sz="86356" autoAdjust="0"/>
  </p:normalViewPr>
  <p:slideViewPr>
    <p:cSldViewPr snapToGrid="0" showGuides="1">
      <p:cViewPr varScale="1">
        <p:scale>
          <a:sx n="76" d="100"/>
          <a:sy n="76" d="100"/>
        </p:scale>
        <p:origin x="584" y="60"/>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13: ICMP</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10</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625529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5" Type="http://schemas.openxmlformats.org/officeDocument/2006/relationships/image" Target="../media/image10.tiff"/><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ICMP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13 Planning Guide</a:t>
            </a:r>
          </a:p>
        </p:txBody>
      </p:sp>
      <p:sp>
        <p:nvSpPr>
          <p:cNvPr id="2" name="Content Placeholder 1">
            <a:extLst>
              <a:ext uri="{FF2B5EF4-FFF2-40B4-BE49-F238E27FC236}">
                <a16:creationId xmlns:a16="http://schemas.microsoft.com/office/drawing/2014/main" id="{69142AA6-DB6D-47A4-A3ED-81E849BCED40}"/>
              </a:ext>
            </a:extLst>
          </p:cNvPr>
          <p:cNvSpPr>
            <a:spLocks noGrp="1"/>
          </p:cNvSpPr>
          <p:nvPr>
            <p:ph idx="1"/>
          </p:nvPr>
        </p:nvSpPr>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9</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a:p>
            <a:pPr marL="0" indent="0">
              <a:buNone/>
            </a:pPr>
            <a:endParaRPr lang="en-US" dirty="0"/>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958280488"/>
              </p:ext>
            </p:extLst>
          </p:nvPr>
        </p:nvGraphicFramePr>
        <p:xfrm>
          <a:off x="457291" y="1368681"/>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13.1.6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ICMP Message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13.2.6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Verify IPv4 and IPv6 Addressing</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13.3.1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ICMP to Test and Correct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Use Ping and Traceroute to Test Network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13.3.4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ICMP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a:t>
            </a:r>
          </a:p>
        </p:txBody>
      </p:sp>
      <p:sp>
        <p:nvSpPr>
          <p:cNvPr id="11266" name="Rectangle 34"/>
          <p:cNvSpPr>
            <a:spLocks noGrp="1" noChangeArrowheads="1"/>
          </p:cNvSpPr>
          <p:nvPr>
            <p:ph idx="1"/>
          </p:nvPr>
        </p:nvSpPr>
        <p:spPr>
          <a:xfrm>
            <a:off x="144065" y="798944"/>
            <a:ext cx="8853286" cy="3690863"/>
          </a:xfrm>
        </p:spPr>
        <p:txBody>
          <a:bodyPr/>
          <a:lstStyle/>
          <a:p>
            <a:pPr marL="0" indent="0">
              <a:lnSpc>
                <a:spcPct val="85000"/>
              </a:lnSpc>
              <a:spcBef>
                <a:spcPct val="30000"/>
              </a:spcBef>
              <a:buNone/>
            </a:pPr>
            <a:r>
              <a:rPr lang="en-US" sz="1600" dirty="0"/>
              <a:t>Prior to teaching Module 13,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sz="1600" dirty="0"/>
              <a:t>After this Module, the IP Addressing Exam is available, covering Modules 11-13.</a:t>
            </a:r>
          </a:p>
          <a:p>
            <a:pPr marL="0" indent="0">
              <a:lnSpc>
                <a:spcPct val="85000"/>
              </a:lnSpc>
              <a:spcBef>
                <a:spcPct val="30000"/>
              </a:spcBef>
              <a:buNone/>
            </a:pPr>
            <a:endParaRPr lang="en-US" sz="1600" dirty="0"/>
          </a:p>
          <a:p>
            <a:pPr marL="0" indent="0">
              <a:lnSpc>
                <a:spcPct val="85000"/>
              </a:lnSpc>
              <a:spcBef>
                <a:spcPct val="30000"/>
              </a:spcBef>
              <a:buNone/>
            </a:pPr>
            <a:r>
              <a:rPr lang="en-US" sz="1600" dirty="0"/>
              <a:t>Section 13.1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Explain the similarities and differences between ICMPv4 and ICMPv6.</a:t>
            </a:r>
          </a:p>
          <a:p>
            <a:pPr lvl="2">
              <a:lnSpc>
                <a:spcPct val="85000"/>
              </a:lnSpc>
              <a:spcBef>
                <a:spcPct val="30000"/>
              </a:spcBef>
              <a:buFont typeface="Arial" panose="020B0604020202020204" pitchFamily="34" charset="0"/>
              <a:buChar char="•"/>
            </a:pPr>
            <a:r>
              <a:rPr lang="en-US" sz="1600" dirty="0"/>
              <a:t>What do you think would cause a destination to be unreachable?</a:t>
            </a:r>
          </a:p>
          <a:p>
            <a:pPr lvl="2">
              <a:lnSpc>
                <a:spcPct val="85000"/>
              </a:lnSpc>
              <a:spcBef>
                <a:spcPct val="30000"/>
              </a:spcBef>
              <a:buFont typeface="Arial" panose="020B0604020202020204" pitchFamily="34" charset="0"/>
              <a:buChar char="•"/>
            </a:pPr>
            <a:r>
              <a:rPr lang="en-US" sz="1600" dirty="0"/>
              <a:t>Why would a network administrator deny ICMP messages from an outside source?</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Section 13.2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the differences between ping and traceroute?</a:t>
            </a:r>
          </a:p>
          <a:p>
            <a:pPr lvl="2">
              <a:lnSpc>
                <a:spcPct val="85000"/>
              </a:lnSpc>
              <a:spcBef>
                <a:spcPct val="30000"/>
              </a:spcBef>
            </a:pPr>
            <a:r>
              <a:rPr lang="en-US" sz="1600" dirty="0"/>
              <a:t>Why would you ping the loopback address of a device?</a:t>
            </a:r>
          </a:p>
          <a:p>
            <a:pPr lvl="2">
              <a:lnSpc>
                <a:spcPct val="85000"/>
              </a:lnSpc>
              <a:spcBef>
                <a:spcPct val="30000"/>
              </a:spcBef>
            </a:pPr>
            <a:r>
              <a:rPr lang="en-US" sz="1600" dirty="0"/>
              <a:t>In what situations would you use the ping/traceroute command?</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dirty="0">
                <a:solidFill>
                  <a:schemeClr val="accent5">
                    <a:lumMod val="40000"/>
                    <a:lumOff val="60000"/>
                  </a:schemeClr>
                </a:solidFill>
              </a:rPr>
              <a:t>Module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2527</Words>
  <Application>Microsoft Office PowerPoint</Application>
  <PresentationFormat>On-screen Show (16:9)</PresentationFormat>
  <Paragraphs>363</Paragraphs>
  <Slides>35</Slides>
  <Notes>33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CiscoSans ExtraLight</vt:lpstr>
      <vt:lpstr>Wingdings</vt:lpstr>
      <vt:lpstr>Default Theme</vt:lpstr>
      <vt:lpstr>Module 13: ICMP</vt:lpstr>
      <vt:lpstr>Instructor Materials – Module 13 Planning Guide</vt:lpstr>
      <vt:lpstr>What to Expect in this Module</vt:lpstr>
      <vt:lpstr>What to Expect in this Module (Cont.)</vt:lpstr>
      <vt:lpstr>Check Your Understanding</vt:lpstr>
      <vt:lpstr>Module 13: Activities</vt:lpstr>
      <vt:lpstr>Module 13: Best Practices</vt:lpstr>
      <vt:lpstr>Module 13: Best Practices (Cont.) </vt:lpstr>
      <vt:lpstr>Module 13: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281</cp:revision>
  <dcterms:created xsi:type="dcterms:W3CDTF">2019-10-18T06:21:22Z</dcterms:created>
  <dcterms:modified xsi:type="dcterms:W3CDTF">2019-12-06T16:23:20Z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